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0"/>
  </p:notesMasterIdLst>
  <p:sldIdLst>
    <p:sldId id="335" r:id="rId2"/>
    <p:sldId id="418" r:id="rId3"/>
    <p:sldId id="427" r:id="rId4"/>
    <p:sldId id="403" r:id="rId5"/>
    <p:sldId id="404" r:id="rId6"/>
    <p:sldId id="421" r:id="rId7"/>
    <p:sldId id="417" r:id="rId8"/>
    <p:sldId id="428" r:id="rId9"/>
    <p:sldId id="415" r:id="rId10"/>
    <p:sldId id="409" r:id="rId11"/>
    <p:sldId id="423" r:id="rId12"/>
    <p:sldId id="424" r:id="rId13"/>
    <p:sldId id="425" r:id="rId14"/>
    <p:sldId id="414" r:id="rId15"/>
    <p:sldId id="416" r:id="rId16"/>
    <p:sldId id="429" r:id="rId17"/>
    <p:sldId id="430" r:id="rId18"/>
    <p:sldId id="40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FF"/>
    <a:srgbClr val="00BDFF"/>
    <a:srgbClr val="FFBF00"/>
    <a:srgbClr val="FF7800"/>
    <a:srgbClr val="15E3FF"/>
    <a:srgbClr val="FF2CE0"/>
    <a:srgbClr val="AF28D8"/>
    <a:srgbClr val="FF8F00"/>
    <a:srgbClr val="F04500"/>
    <a:srgbClr val="D52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13" autoAdjust="0"/>
    <p:restoredTop sz="99635" autoAdjust="0"/>
  </p:normalViewPr>
  <p:slideViewPr>
    <p:cSldViewPr>
      <p:cViewPr>
        <p:scale>
          <a:sx n="120" d="100"/>
          <a:sy n="120" d="100"/>
        </p:scale>
        <p:origin x="-2008" y="-616"/>
      </p:cViewPr>
      <p:guideLst>
        <p:guide orient="horz" pos="2160"/>
        <p:guide pos="2880"/>
      </p:guideLst>
    </p:cSldViewPr>
  </p:slideViewPr>
  <p:notesTextViewPr>
    <p:cViewPr>
      <p:scale>
        <a:sx n="1" d="1"/>
        <a:sy n="1" d="1"/>
      </p:scale>
      <p:origin x="0" y="0"/>
    </p:cViewPr>
  </p:notesTextViewPr>
  <p:sorterViewPr>
    <p:cViewPr>
      <p:scale>
        <a:sx n="66" d="100"/>
        <a:sy n="66" d="100"/>
      </p:scale>
      <p:origin x="0" y="3234"/>
    </p:cViewPr>
  </p:sorterViewPr>
  <p:notesViewPr>
    <p:cSldViewPr>
      <p:cViewPr varScale="1">
        <p:scale>
          <a:sx n="111" d="100"/>
          <a:sy n="111" d="100"/>
        </p:scale>
        <p:origin x="-4264" y="-1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9/21/15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dirty="0"/>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This </a:t>
            </a:r>
            <a:r>
              <a:rPr lang="en-US" dirty="0"/>
              <a:t>project starts with a question: "Do we need to be attending to something to see it?" And I think that is an interesting question, but also a bad question because the answer is both yes &amp; no. Let me show you what you mean.</a:t>
            </a:r>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dirty="0"/>
          </a:p>
        </p:txBody>
      </p:sp>
    </p:spTree>
    <p:extLst>
      <p:ext uri="{BB962C8B-B14F-4D97-AF65-F5344CB8AC3E}">
        <p14:creationId xmlns:p14="http://schemas.microsoft.com/office/powerpoint/2010/main" val="3726113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task you would see two dot patches like these, and be asked to either identify which side has more intense contrast, or which side has more intense motion (left and right, respectively). Ahead of time we would either cue you to attend to motion or contrast. So what happens?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dirty="0"/>
          </a:p>
        </p:txBody>
      </p:sp>
    </p:spTree>
    <p:extLst>
      <p:ext uri="{BB962C8B-B14F-4D97-AF65-F5344CB8AC3E}">
        <p14:creationId xmlns:p14="http://schemas.microsoft.com/office/powerpoint/2010/main" val="525754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when you attend to motion and you respond about the motion you are quite good. It takes about a 10% increase in dots moving coherently to perceive that one side is consistently more intense than the other.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11</a:t>
            </a:fld>
            <a:endParaRPr lang="en-US" dirty="0"/>
          </a:p>
        </p:txBody>
      </p:sp>
    </p:spTree>
    <p:extLst>
      <p:ext uri="{BB962C8B-B14F-4D97-AF65-F5344CB8AC3E}">
        <p14:creationId xmlns:p14="http://schemas.microsoft.com/office/powerpoint/2010/main" val="324896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you are miscued, so you paid attention to contrast but were asked about motion, it takes 3x as many dots moving coherently to get the same performance.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dirty="0"/>
          </a:p>
        </p:txBody>
      </p:sp>
    </p:spTree>
    <p:extLst>
      <p:ext uri="{BB962C8B-B14F-4D97-AF65-F5344CB8AC3E}">
        <p14:creationId xmlns:p14="http://schemas.microsoft.com/office/powerpoint/2010/main" val="2604050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Contrast behaves a bit differently, you need about a 2-3% difference in contrast to be successful,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dirty="0"/>
          </a:p>
        </p:txBody>
      </p:sp>
    </p:spTree>
    <p:extLst>
      <p:ext uri="{BB962C8B-B14F-4D97-AF65-F5344CB8AC3E}">
        <p14:creationId xmlns:p14="http://schemas.microsoft.com/office/powerpoint/2010/main" val="3322036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only increases slightly when you are miscued. </a:t>
            </a:r>
          </a:p>
          <a:p>
            <a:endParaRPr lang="en-US" dirty="0"/>
          </a:p>
          <a:p>
            <a:r>
              <a:rPr lang="en-US" dirty="0" smtClean="0"/>
              <a:t>In a view of attention as a single process this data is a huge problem, to account for this asymmetry we would have to explain it away due to differences in the task. But I think we can do better.</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14</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when we look at the fMRI responses in areas V1 and MT we see a pattern that gives us a hint about why this might be happening. It looks like contrast is largely insensitive to attention, but that responses to motion vanish when your attention is focused on contrast. Why is that happening? We think it might be that attention to contrast corrupts or suppresses responses to motion, or that attention to motion is necessary for the brain to represent motion at all, and the next step is to find out if which model is true.</a:t>
            </a:r>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15</a:t>
            </a:fld>
            <a:endParaRPr lang="en-US" dirty="0"/>
          </a:p>
        </p:txBody>
      </p:sp>
    </p:spTree>
    <p:extLst>
      <p:ext uri="{BB962C8B-B14F-4D97-AF65-F5344CB8AC3E}">
        <p14:creationId xmlns:p14="http://schemas.microsoft.com/office/powerpoint/2010/main" val="387311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come back to the original question: Is attention necessary for awareness?</a:t>
            </a:r>
            <a:endParaRPr lang="en-US" dirty="0"/>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16</a:t>
            </a:fld>
            <a:endParaRPr lang="en-US" dirty="0"/>
          </a:p>
        </p:txBody>
      </p:sp>
    </p:spTree>
    <p:extLst>
      <p:ext uri="{BB962C8B-B14F-4D97-AF65-F5344CB8AC3E}">
        <p14:creationId xmlns:p14="http://schemas.microsoft.com/office/powerpoint/2010/main" val="372126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is—it depends! But we suspect that the answer can always be predicted from the anatomy and connectivity in the brain, and that attention is always specific to a feature.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17</a:t>
            </a:fld>
            <a:endParaRPr lang="en-US" dirty="0"/>
          </a:p>
        </p:txBody>
      </p:sp>
    </p:spTree>
    <p:extLst>
      <p:ext uri="{BB962C8B-B14F-4D97-AF65-F5344CB8AC3E}">
        <p14:creationId xmlns:p14="http://schemas.microsoft.com/office/powerpoint/2010/main" val="4280551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18</a:t>
            </a:fld>
            <a:endParaRPr lang="en-US" dirty="0"/>
          </a:p>
        </p:txBody>
      </p:sp>
    </p:spTree>
    <p:extLst>
      <p:ext uri="{BB962C8B-B14F-4D97-AF65-F5344CB8AC3E}">
        <p14:creationId xmlns:p14="http://schemas.microsoft.com/office/powerpoint/2010/main" val="2519376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classic task: you’re attending to these characters looking to see if there is an L among the </a:t>
            </a:r>
            <a:r>
              <a:rPr lang="en-US" dirty="0" err="1" smtClean="0"/>
              <a:t>Ts</a:t>
            </a:r>
            <a:r>
              <a:rPr lang="en-US" dirty="0" smtClean="0"/>
              <a:t> and a face flashes in the periphery. Most of the people in this room will have identified the gender of the face from that brief unexpected presentation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dirty="0"/>
          </a:p>
        </p:txBody>
      </p:sp>
    </p:spTree>
    <p:extLst>
      <p:ext uri="{BB962C8B-B14F-4D97-AF65-F5344CB8AC3E}">
        <p14:creationId xmlns:p14="http://schemas.microsoft.com/office/powerpoint/2010/main" val="3046689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again, same task, this time most of the people in the audience will have noticed that the scene was a city. So here were two examples of the “No” answer: you didn’t direct attention to a feature, but were nevertheless aware of its properties.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a:t>
            </a:fld>
            <a:endParaRPr lang="en-US" dirty="0"/>
          </a:p>
        </p:txBody>
      </p:sp>
    </p:spTree>
    <p:extLst>
      <p:ext uri="{BB962C8B-B14F-4D97-AF65-F5344CB8AC3E}">
        <p14:creationId xmlns:p14="http://schemas.microsoft.com/office/powerpoint/2010/main" val="1142181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a different </a:t>
            </a:r>
            <a:r>
              <a:rPr lang="en-US" dirty="0" err="1" smtClean="0"/>
              <a:t>examlpe</a:t>
            </a:r>
            <a:r>
              <a:rPr lang="en-US" dirty="0" smtClean="0"/>
              <a:t> now. I want you to pay attention to motion and count the planes as they cross the screen.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dirty="0"/>
          </a:p>
        </p:txBody>
      </p:sp>
    </p:spTree>
    <p:extLst>
      <p:ext uri="{BB962C8B-B14F-4D97-AF65-F5344CB8AC3E}">
        <p14:creationId xmlns:p14="http://schemas.microsoft.com/office/powerpoint/2010/main" val="1079040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Ready? Here we go.</a:t>
            </a:r>
          </a:p>
          <a:p>
            <a:endParaRPr lang="en-US" dirty="0"/>
          </a:p>
          <a:p>
            <a:r>
              <a:rPr lang="en-US" dirty="0"/>
              <a:t>Now, you were directing your attention at motion, and in the background you were unaware of several changes that happened. Let me highlight them and then switch back to the original image.</a:t>
            </a:r>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a:t>
            </a:fld>
            <a:endParaRPr lang="en-US" dirty="0"/>
          </a:p>
        </p:txBody>
      </p:sp>
    </p:spTree>
    <p:extLst>
      <p:ext uri="{BB962C8B-B14F-4D97-AF65-F5344CB8AC3E}">
        <p14:creationId xmlns:p14="http://schemas.microsoft.com/office/powerpoint/2010/main" val="628555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dirty="0"/>
          </a:p>
        </p:txBody>
      </p:sp>
    </p:spTree>
    <p:extLst>
      <p:ext uri="{BB962C8B-B14F-4D97-AF65-F5344CB8AC3E}">
        <p14:creationId xmlns:p14="http://schemas.microsoft.com/office/powerpoint/2010/main" val="307141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 conundrum, in some situations attention seems to be essential and in others its unnecessary! But I think there’s a solution here: we have to understand that attention is not a single process. Even though we intuitively we feel like attention is always the same, its implementation in the brain changes depending on the situation and the attended feature.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7</a:t>
            </a:fld>
            <a:endParaRPr lang="en-US" dirty="0"/>
          </a:p>
        </p:txBody>
      </p:sp>
    </p:spTree>
    <p:extLst>
      <p:ext uri="{BB962C8B-B14F-4D97-AF65-F5344CB8AC3E}">
        <p14:creationId xmlns:p14="http://schemas.microsoft.com/office/powerpoint/2010/main" val="2700478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contrast for example, we know that contrast is represented by neurons the first cortical visual area: V1, and we know that V1 is sufficient to account for most of our perception of contrast. We also know that attention to contrast causes very specific changes in V1.</a:t>
            </a:r>
          </a:p>
          <a:p>
            <a:endParaRPr lang="en-US" dirty="0"/>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8</a:t>
            </a:fld>
            <a:endParaRPr lang="en-US" dirty="0"/>
          </a:p>
        </p:txBody>
      </p:sp>
    </p:spTree>
    <p:extLst>
      <p:ext uri="{BB962C8B-B14F-4D97-AF65-F5344CB8AC3E}">
        <p14:creationId xmlns:p14="http://schemas.microsoft.com/office/powerpoint/2010/main" val="4092782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similar way, responses in area MT account for most of our perception of motion and attention to motion affects MT responses.</a:t>
            </a:r>
          </a:p>
          <a:p>
            <a:endParaRPr lang="en-US" dirty="0"/>
          </a:p>
          <a:p>
            <a:r>
              <a:rPr lang="en-US" dirty="0" smtClean="0"/>
              <a:t>So to study attention as a neural process we created a simple task pitting these two areas against each other.</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9</a:t>
            </a:fld>
            <a:endParaRPr lang="en-US" dirty="0"/>
          </a:p>
        </p:txBody>
      </p:sp>
    </p:spTree>
    <p:extLst>
      <p:ext uri="{BB962C8B-B14F-4D97-AF65-F5344CB8AC3E}">
        <p14:creationId xmlns:p14="http://schemas.microsoft.com/office/powerpoint/2010/main" val="2006640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17769297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9/21/15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9/21/15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9/21/15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9/21/15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9/21/15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9/21/15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dirty="0"/>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0" name="Rectangle 9"/>
          <p:cNvSpPr/>
          <p:nvPr/>
        </p:nvSpPr>
        <p:spPr>
          <a:xfrm>
            <a:off x="-76200" y="0"/>
            <a:ext cx="9296400" cy="6858000"/>
          </a:xfrm>
          <a:prstGeom prst="rect">
            <a:avLst/>
          </a:prstGeom>
          <a:solidFill>
            <a:schemeClr val="bg1">
              <a:alpha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481667" y="2624667"/>
            <a:ext cx="184666" cy="369332"/>
          </a:xfrm>
          <a:prstGeom prst="rect">
            <a:avLst/>
          </a:prstGeom>
          <a:noFill/>
        </p:spPr>
        <p:txBody>
          <a:bodyPr wrap="none" rtlCol="0">
            <a:spAutoFit/>
          </a:bodyPr>
          <a:lstStyle/>
          <a:p>
            <a:endParaRPr lang="en-US" dirty="0"/>
          </a:p>
        </p:txBody>
      </p:sp>
      <p:sp>
        <p:nvSpPr>
          <p:cNvPr id="5" name="Title 1"/>
          <p:cNvSpPr txBox="1">
            <a:spLocks/>
          </p:cNvSpPr>
          <p:nvPr/>
        </p:nvSpPr>
        <p:spPr>
          <a:xfrm>
            <a:off x="685800" y="155758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ffectLst/>
              </a:rPr>
              <a:t>Neural Substrates of Attention and Awareness</a:t>
            </a:r>
            <a:endParaRPr lang="en-US" dirty="0">
              <a:effectLst/>
            </a:endParaRPr>
          </a:p>
        </p:txBody>
      </p:sp>
      <p:sp>
        <p:nvSpPr>
          <p:cNvPr id="6" name="Subtitle 2"/>
          <p:cNvSpPr txBox="1">
            <a:spLocks/>
          </p:cNvSpPr>
          <p:nvPr/>
        </p:nvSpPr>
        <p:spPr>
          <a:xfrm>
            <a:off x="2590800" y="4953000"/>
            <a:ext cx="6400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effectLst/>
              </a:rPr>
              <a:t>Dan Birman</a:t>
            </a:r>
          </a:p>
          <a:p>
            <a:pPr marL="0" indent="0" algn="r">
              <a:buNone/>
            </a:pPr>
            <a:r>
              <a:rPr lang="en-US" dirty="0" smtClean="0">
                <a:effectLst/>
              </a:rPr>
              <a:t>Gardner Lab</a:t>
            </a:r>
          </a:p>
          <a:p>
            <a:pPr marL="0" indent="0" algn="r">
              <a:buNone/>
            </a:pPr>
            <a:r>
              <a:rPr lang="en-US" dirty="0" smtClean="0"/>
              <a:t>Lightning Talks </a:t>
            </a:r>
            <a:r>
              <a:rPr lang="en-US" dirty="0" smtClean="0">
                <a:effectLst/>
              </a:rPr>
              <a:t>– 2015-04-</a:t>
            </a:r>
            <a:r>
              <a:rPr lang="en-US" dirty="0" smtClean="0"/>
              <a:t>23</a:t>
            </a:r>
            <a:endParaRPr lang="en-US" dirty="0">
              <a:effectLst/>
            </a:endParaRPr>
          </a:p>
        </p:txBody>
      </p:sp>
    </p:spTree>
    <p:extLst>
      <p:ext uri="{BB962C8B-B14F-4D97-AF65-F5344CB8AC3E}">
        <p14:creationId xmlns:p14="http://schemas.microsoft.com/office/powerpoint/2010/main" val="41253305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_mot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33919"/>
            <a:ext cx="9144000" cy="5790162"/>
          </a:xfrm>
          <a:prstGeom prst="rect">
            <a:avLst/>
          </a:prstGeom>
        </p:spPr>
      </p:pic>
    </p:spTree>
    <p:extLst>
      <p:ext uri="{BB962C8B-B14F-4D97-AF65-F5344CB8AC3E}">
        <p14:creationId xmlns:p14="http://schemas.microsoft.com/office/powerpoint/2010/main" val="14807565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
        <p:nvSpPr>
          <p:cNvPr id="2" name="Rectangle 1"/>
          <p:cNvSpPr/>
          <p:nvPr/>
        </p:nvSpPr>
        <p:spPr>
          <a:xfrm>
            <a:off x="4572000" y="1143000"/>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2000" y="172934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13890" y="225512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53000" y="3166110"/>
            <a:ext cx="2819400" cy="2937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0890" y="1051034"/>
            <a:ext cx="2667000" cy="4740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38500" y="1405890"/>
            <a:ext cx="2667000" cy="4477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86000" y="1032510"/>
            <a:ext cx="20574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6368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
        <p:nvSpPr>
          <p:cNvPr id="5" name="Rectangle 4"/>
          <p:cNvSpPr/>
          <p:nvPr/>
        </p:nvSpPr>
        <p:spPr>
          <a:xfrm>
            <a:off x="4572000" y="172934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13890" y="225512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53000" y="3166110"/>
            <a:ext cx="2819400" cy="2937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0890" y="1051034"/>
            <a:ext cx="2667000" cy="4740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6612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
        <p:nvSpPr>
          <p:cNvPr id="6" name="Rectangle 5"/>
          <p:cNvSpPr/>
          <p:nvPr/>
        </p:nvSpPr>
        <p:spPr>
          <a:xfrm>
            <a:off x="4713890" y="2255126"/>
            <a:ext cx="2667000" cy="525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00800" y="3166110"/>
            <a:ext cx="1143000" cy="2937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61590" y="3166110"/>
            <a:ext cx="1371600" cy="464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4677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984" y="754380"/>
            <a:ext cx="8638032" cy="5349240"/>
          </a:xfrm>
          <a:prstGeom prst="rect">
            <a:avLst/>
          </a:prstGeom>
        </p:spPr>
      </p:pic>
    </p:spTree>
    <p:extLst>
      <p:ext uri="{BB962C8B-B14F-4D97-AF65-F5344CB8AC3E}">
        <p14:creationId xmlns:p14="http://schemas.microsoft.com/office/powerpoint/2010/main" val="42245070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plitudeMea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219200"/>
            <a:ext cx="6211824" cy="5205984"/>
          </a:xfrm>
          <a:prstGeom prst="rect">
            <a:avLst/>
          </a:prstGeom>
        </p:spPr>
      </p:pic>
      <p:pic>
        <p:nvPicPr>
          <p:cNvPr id="6" name="Picture 5" descr="rM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5181600"/>
            <a:ext cx="2479829" cy="1658587"/>
          </a:xfrm>
          <a:prstGeom prst="rect">
            <a:avLst/>
          </a:prstGeom>
        </p:spPr>
      </p:pic>
      <p:pic>
        <p:nvPicPr>
          <p:cNvPr id="7" name="Picture 6" descr="rV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362200"/>
            <a:ext cx="2425430" cy="1828800"/>
          </a:xfrm>
          <a:prstGeom prst="rect">
            <a:avLst/>
          </a:prstGeom>
        </p:spPr>
      </p:pic>
      <p:pic>
        <p:nvPicPr>
          <p:cNvPr id="21" name="Picture 20" descr="leg_co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06768" y="3429000"/>
            <a:ext cx="2124456" cy="749808"/>
          </a:xfrm>
          <a:prstGeom prst="rect">
            <a:avLst/>
          </a:prstGeom>
        </p:spPr>
      </p:pic>
      <p:pic>
        <p:nvPicPr>
          <p:cNvPr id="28" name="Picture 27" descr="leg_con.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6768" y="381000"/>
            <a:ext cx="2237232" cy="774192"/>
          </a:xfrm>
          <a:prstGeom prst="rect">
            <a:avLst/>
          </a:prstGeom>
        </p:spPr>
      </p:pic>
    </p:spTree>
    <p:extLst>
      <p:ext uri="{BB962C8B-B14F-4D97-AF65-F5344CB8AC3E}">
        <p14:creationId xmlns:p14="http://schemas.microsoft.com/office/powerpoint/2010/main" val="25263794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3" name="TextBox 2"/>
          <p:cNvSpPr txBox="1"/>
          <p:nvPr/>
        </p:nvSpPr>
        <p:spPr>
          <a:xfrm>
            <a:off x="2286000" y="3175575"/>
            <a:ext cx="6510693" cy="584775"/>
          </a:xfrm>
          <a:prstGeom prst="rect">
            <a:avLst/>
          </a:prstGeom>
          <a:noFill/>
        </p:spPr>
        <p:txBody>
          <a:bodyPr wrap="none" rtlCol="0">
            <a:spAutoFit/>
          </a:bodyPr>
          <a:lstStyle/>
          <a:p>
            <a:r>
              <a:rPr lang="en-US" sz="3200" dirty="0" smtClean="0"/>
              <a:t>Is Attention necessary for Awareness?</a:t>
            </a:r>
            <a:endParaRPr lang="en-US" sz="3200" dirty="0"/>
          </a:p>
        </p:txBody>
      </p:sp>
    </p:spTree>
    <p:extLst>
      <p:ext uri="{BB962C8B-B14F-4D97-AF65-F5344CB8AC3E}">
        <p14:creationId xmlns:p14="http://schemas.microsoft.com/office/powerpoint/2010/main" val="18422419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3" name="TextBox 2"/>
          <p:cNvSpPr txBox="1"/>
          <p:nvPr/>
        </p:nvSpPr>
        <p:spPr>
          <a:xfrm>
            <a:off x="2286000" y="3175575"/>
            <a:ext cx="6510693" cy="584775"/>
          </a:xfrm>
          <a:prstGeom prst="rect">
            <a:avLst/>
          </a:prstGeom>
          <a:noFill/>
        </p:spPr>
        <p:txBody>
          <a:bodyPr wrap="none" rtlCol="0">
            <a:spAutoFit/>
          </a:bodyPr>
          <a:lstStyle/>
          <a:p>
            <a:r>
              <a:rPr lang="en-US" sz="3200" dirty="0" smtClean="0"/>
              <a:t>Is Attention necessary for Awareness?</a:t>
            </a:r>
            <a:endParaRPr lang="en-US" sz="3200" dirty="0"/>
          </a:p>
        </p:txBody>
      </p:sp>
      <p:sp>
        <p:nvSpPr>
          <p:cNvPr id="5" name="TextBox 4"/>
          <p:cNvSpPr txBox="1"/>
          <p:nvPr/>
        </p:nvSpPr>
        <p:spPr>
          <a:xfrm>
            <a:off x="4343399" y="4162863"/>
            <a:ext cx="4453293" cy="830997"/>
          </a:xfrm>
          <a:prstGeom prst="rect">
            <a:avLst/>
          </a:prstGeom>
          <a:noFill/>
        </p:spPr>
        <p:txBody>
          <a:bodyPr wrap="square" rtlCol="0">
            <a:spAutoFit/>
          </a:bodyPr>
          <a:lstStyle/>
          <a:p>
            <a:r>
              <a:rPr lang="en-US" sz="2400" dirty="0" smtClean="0"/>
              <a:t>It depends on the interaction of representations in the brain!</a:t>
            </a:r>
            <a:endParaRPr lang="en-US" sz="2400" dirty="0"/>
          </a:p>
        </p:txBody>
      </p:sp>
    </p:spTree>
    <p:extLst>
      <p:ext uri="{BB962C8B-B14F-4D97-AF65-F5344CB8AC3E}">
        <p14:creationId xmlns:p14="http://schemas.microsoft.com/office/powerpoint/2010/main" val="2971146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23900"/>
            <a:ext cx="9220200" cy="5406390"/>
          </a:xfrm>
          <a:prstGeom prst="rect">
            <a:avLst/>
          </a:prstGeom>
        </p:spPr>
      </p:pic>
      <p:sp>
        <p:nvSpPr>
          <p:cNvPr id="5" name="TextBox 4"/>
          <p:cNvSpPr txBox="1"/>
          <p:nvPr/>
        </p:nvSpPr>
        <p:spPr>
          <a:xfrm>
            <a:off x="152400" y="152400"/>
            <a:ext cx="4398785" cy="584776"/>
          </a:xfrm>
          <a:prstGeom prst="rect">
            <a:avLst/>
          </a:prstGeom>
          <a:noFill/>
        </p:spPr>
        <p:txBody>
          <a:bodyPr wrap="none" rtlCol="0">
            <a:spAutoFit/>
          </a:bodyPr>
          <a:lstStyle/>
          <a:p>
            <a:r>
              <a:rPr lang="en-US" sz="3200" dirty="0" smtClean="0"/>
              <a:t>Gardner Lab </a:t>
            </a:r>
            <a:r>
              <a:rPr lang="en-US" dirty="0" smtClean="0"/>
              <a:t>@ Stanford University</a:t>
            </a:r>
            <a:endParaRPr lang="en-US" dirty="0"/>
          </a:p>
        </p:txBody>
      </p:sp>
      <p:pic>
        <p:nvPicPr>
          <p:cNvPr id="7" name="Picture 6"/>
          <p:cNvPicPr>
            <a:picLocks noChangeAspect="1"/>
          </p:cNvPicPr>
          <p:nvPr/>
        </p:nvPicPr>
        <p:blipFill>
          <a:blip r:embed="rId4"/>
          <a:stretch>
            <a:fillRect/>
          </a:stretch>
        </p:blipFill>
        <p:spPr>
          <a:xfrm>
            <a:off x="7029942" y="4038600"/>
            <a:ext cx="2109274" cy="1406183"/>
          </a:xfrm>
          <a:prstGeom prst="rect">
            <a:avLst/>
          </a:prstGeom>
        </p:spPr>
      </p:pic>
      <p:sp>
        <p:nvSpPr>
          <p:cNvPr id="8" name="TextBox 7"/>
          <p:cNvSpPr txBox="1"/>
          <p:nvPr/>
        </p:nvSpPr>
        <p:spPr>
          <a:xfrm>
            <a:off x="7315200" y="3505200"/>
            <a:ext cx="1546442" cy="369332"/>
          </a:xfrm>
          <a:prstGeom prst="rect">
            <a:avLst/>
          </a:prstGeom>
          <a:noFill/>
        </p:spPr>
        <p:txBody>
          <a:bodyPr wrap="none" rtlCol="0">
            <a:spAutoFit/>
          </a:bodyPr>
          <a:lstStyle/>
          <a:p>
            <a:r>
              <a:rPr lang="en-US" dirty="0" smtClean="0">
                <a:solidFill>
                  <a:srgbClr val="FFFFFF"/>
                </a:solidFill>
              </a:rPr>
              <a:t>Justin Gardner</a:t>
            </a:r>
            <a:endParaRPr lang="en-US" dirty="0">
              <a:solidFill>
                <a:srgbClr val="FFFFFF"/>
              </a:solidFill>
            </a:endParaRPr>
          </a:p>
        </p:txBody>
      </p:sp>
    </p:spTree>
    <p:extLst>
      <p:ext uri="{BB962C8B-B14F-4D97-AF65-F5344CB8AC3E}">
        <p14:creationId xmlns:p14="http://schemas.microsoft.com/office/powerpoint/2010/main" val="144778417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9-18 at 2.2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700" y="383628"/>
            <a:ext cx="7132601" cy="911772"/>
          </a:xfrm>
          <a:prstGeom prst="rect">
            <a:avLst/>
          </a:prstGeom>
        </p:spPr>
      </p:pic>
      <p:pic>
        <p:nvPicPr>
          <p:cNvPr id="1026" name="Picture 2" descr="C:\Users\Dan\proj\att_awe\talks\images\ltberl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2514600"/>
            <a:ext cx="5575306" cy="17462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07" y="2286000"/>
            <a:ext cx="205740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5791200" y="2070921"/>
            <a:ext cx="3559948" cy="3243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072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00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xit" presetSubtype="0" fill="hold" nodeType="withEffect">
                                  <p:stCondLst>
                                    <p:cond delay="2200"/>
                                  </p:stCondLst>
                                  <p:childTnLst>
                                    <p:set>
                                      <p:cBhvr>
                                        <p:cTn id="8"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n\proj\att_awe\talks\images\ltberl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514600"/>
            <a:ext cx="5575306" cy="17462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791200" y="2070921"/>
            <a:ext cx="3559948" cy="3243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creen Shot 2015-09-18 at 2.22.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500" y="5317885"/>
            <a:ext cx="7713006" cy="1363346"/>
          </a:xfrm>
          <a:prstGeom prst="rect">
            <a:avLst/>
          </a:prstGeom>
        </p:spPr>
      </p:pic>
    </p:spTree>
    <p:extLst>
      <p:ext uri="{BB962C8B-B14F-4D97-AF65-F5344CB8AC3E}">
        <p14:creationId xmlns:p14="http://schemas.microsoft.com/office/powerpoint/2010/main" val="3441602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200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1" nodeType="withEffect">
                                  <p:stCondLst>
                                    <p:cond delay="220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00" y="533400"/>
            <a:ext cx="1397000" cy="586740"/>
          </a:xfrm>
          <a:prstGeom prst="rect">
            <a:avLst/>
          </a:prstGeom>
        </p:spPr>
      </p:pic>
    </p:spTree>
    <p:extLst>
      <p:ext uri="{BB962C8B-B14F-4D97-AF65-F5344CB8AC3E}">
        <p14:creationId xmlns:p14="http://schemas.microsoft.com/office/powerpoint/2010/main" val="3884978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2.22222E-6 L 1.4066 -0.02222 " pathEditMode="relative" rAng="0" ptsTypes="AA">
                                      <p:cBhvr>
                                        <p:cTn id="6" dur="2000" fill="hold"/>
                                        <p:tgtEl>
                                          <p:spTgt spid="14"/>
                                        </p:tgtEl>
                                        <p:attrNameLst>
                                          <p:attrName>ppt_x</p:attrName>
                                          <p:attrName>ppt_y</p:attrName>
                                        </p:attrNameLst>
                                      </p:cBhvr>
                                      <p:rCtr x="7033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BerlinMod.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3" name="Picture 2" descr="Berlin.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76200"/>
            <a:ext cx="1676400" cy="704088"/>
          </a:xfrm>
          <a:prstGeom prst="rect">
            <a:avLst/>
          </a:prstGeom>
        </p:spPr>
      </p:pic>
      <p:pic>
        <p:nvPicPr>
          <p:cNvPr id="31" name="Picture 3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609600"/>
            <a:ext cx="1676400" cy="704088"/>
          </a:xfrm>
          <a:prstGeom prst="rect">
            <a:avLst/>
          </a:prstGeom>
        </p:spPr>
      </p:pic>
      <p:pic>
        <p:nvPicPr>
          <p:cNvPr id="32" name="Picture 31"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371600"/>
            <a:ext cx="1676400" cy="704088"/>
          </a:xfrm>
          <a:prstGeom prst="rect">
            <a:avLst/>
          </a:prstGeom>
        </p:spPr>
      </p:pic>
      <p:pic>
        <p:nvPicPr>
          <p:cNvPr id="33" name="Picture 3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133600"/>
            <a:ext cx="1676400" cy="704088"/>
          </a:xfrm>
          <a:prstGeom prst="rect">
            <a:avLst/>
          </a:prstGeom>
        </p:spPr>
      </p:pic>
      <p:pic>
        <p:nvPicPr>
          <p:cNvPr id="34" name="Picture 3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895600"/>
            <a:ext cx="1676400" cy="704088"/>
          </a:xfrm>
          <a:prstGeom prst="rect">
            <a:avLst/>
          </a:prstGeom>
        </p:spPr>
      </p:pic>
      <p:pic>
        <p:nvPicPr>
          <p:cNvPr id="35" name="Picture 34"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3581400"/>
            <a:ext cx="1676400" cy="704088"/>
          </a:xfrm>
          <a:prstGeom prst="rect">
            <a:avLst/>
          </a:prstGeom>
        </p:spPr>
      </p:pic>
      <p:pic>
        <p:nvPicPr>
          <p:cNvPr id="36" name="Picture 35"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4419600"/>
            <a:ext cx="1676400" cy="704088"/>
          </a:xfrm>
          <a:prstGeom prst="rect">
            <a:avLst/>
          </a:prstGeom>
        </p:spPr>
      </p:pic>
      <p:pic>
        <p:nvPicPr>
          <p:cNvPr id="37" name="Picture 3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5334000"/>
            <a:ext cx="1676400" cy="704088"/>
          </a:xfrm>
          <a:prstGeom prst="rect">
            <a:avLst/>
          </a:prstGeom>
        </p:spPr>
      </p:pic>
      <p:pic>
        <p:nvPicPr>
          <p:cNvPr id="38" name="Picture 3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6173145"/>
            <a:ext cx="1676400" cy="704088"/>
          </a:xfrm>
          <a:prstGeom prst="rect">
            <a:avLst/>
          </a:prstGeom>
        </p:spPr>
      </p:pic>
      <p:pic>
        <p:nvPicPr>
          <p:cNvPr id="39" name="Picture 38"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4876800"/>
            <a:ext cx="1676400" cy="704088"/>
          </a:xfrm>
          <a:prstGeom prst="rect">
            <a:avLst/>
          </a:prstGeom>
        </p:spPr>
      </p:pic>
      <p:pic>
        <p:nvPicPr>
          <p:cNvPr id="41" name="Picture 4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5638800"/>
            <a:ext cx="1676400" cy="704088"/>
          </a:xfrm>
          <a:prstGeom prst="rect">
            <a:avLst/>
          </a:prstGeom>
        </p:spPr>
      </p:pic>
      <p:pic>
        <p:nvPicPr>
          <p:cNvPr id="43" name="Picture 4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514600"/>
            <a:ext cx="1676400" cy="704088"/>
          </a:xfrm>
          <a:prstGeom prst="rect">
            <a:avLst/>
          </a:prstGeom>
        </p:spPr>
      </p:pic>
      <p:pic>
        <p:nvPicPr>
          <p:cNvPr id="44" name="Picture 4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1752600"/>
            <a:ext cx="1676400" cy="704088"/>
          </a:xfrm>
          <a:prstGeom prst="rect">
            <a:avLst/>
          </a:prstGeom>
        </p:spPr>
      </p:pic>
      <p:pic>
        <p:nvPicPr>
          <p:cNvPr id="47" name="Picture 4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3810000"/>
            <a:ext cx="1676400" cy="704088"/>
          </a:xfrm>
          <a:prstGeom prst="rect">
            <a:avLst/>
          </a:prstGeom>
        </p:spPr>
      </p:pic>
      <p:pic>
        <p:nvPicPr>
          <p:cNvPr id="48" name="Picture 4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304800"/>
            <a:ext cx="1676400" cy="704088"/>
          </a:xfrm>
          <a:prstGeom prst="rect">
            <a:avLst/>
          </a:prstGeom>
        </p:spPr>
      </p:pic>
    </p:spTree>
    <p:extLst>
      <p:ext uri="{BB962C8B-B14F-4D97-AF65-F5344CB8AC3E}">
        <p14:creationId xmlns:p14="http://schemas.microsoft.com/office/powerpoint/2010/main" val="3287144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3"/>
                                        </p:tgtEl>
                                      </p:cBhvr>
                                    </p:animEffect>
                                    <p:set>
                                      <p:cBhvr>
                                        <p:cTn id="7" dur="1" fill="hold">
                                          <p:stCondLst>
                                            <p:cond delay="4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1000"/>
                                  </p:stCondLst>
                                  <p:childTnLst>
                                    <p:animMotion origin="layout" path="M -4.40819E-7 -3.77516E-6 L 1.59944 -3.77516E-6 " pathEditMode="relative" ptsTypes="AA">
                                      <p:cBhvr>
                                        <p:cTn id="9" dur="2000" fill="hold"/>
                                        <p:tgtEl>
                                          <p:spTgt spid="14"/>
                                        </p:tgtEl>
                                        <p:attrNameLst>
                                          <p:attrName>ppt_x</p:attrName>
                                          <p:attrName>ppt_y</p:attrName>
                                        </p:attrNameLst>
                                      </p:cBhvr>
                                    </p:animMotion>
                                  </p:childTnLst>
                                </p:cTn>
                              </p:par>
                              <p:par>
                                <p:cTn id="10" presetID="0" presetClass="path" presetSubtype="0" accel="50000" decel="50000" fill="hold" nodeType="withEffect">
                                  <p:stCondLst>
                                    <p:cond delay="500"/>
                                  </p:stCondLst>
                                  <p:childTnLst>
                                    <p:animMotion origin="layout" path="M -4.40819E-7 -3.77516E-6 L 1.59944 -3.77516E-6 " pathEditMode="relative" ptsTypes="AA">
                                      <p:cBhvr>
                                        <p:cTn id="11" dur="2000" fill="hold"/>
                                        <p:tgtEl>
                                          <p:spTgt spid="31"/>
                                        </p:tgtEl>
                                        <p:attrNameLst>
                                          <p:attrName>ppt_x</p:attrName>
                                          <p:attrName>ppt_y</p:attrName>
                                        </p:attrNameLst>
                                      </p:cBhvr>
                                    </p:animMotion>
                                  </p:childTnLst>
                                </p:cTn>
                              </p:par>
                              <p:par>
                                <p:cTn id="12" presetID="0" presetClass="path" presetSubtype="0" accel="50000" decel="50000" fill="hold" nodeType="withEffect">
                                  <p:stCondLst>
                                    <p:cond delay="2000"/>
                                  </p:stCondLst>
                                  <p:childTnLst>
                                    <p:animMotion origin="layout" path="M -4.40819E-7 -3.77516E-6 L 1.59944 -3.77516E-6 " pathEditMode="relative" ptsTypes="AA">
                                      <p:cBhvr>
                                        <p:cTn id="13" dur="2000" fill="hold"/>
                                        <p:tgtEl>
                                          <p:spTgt spid="32"/>
                                        </p:tgtEl>
                                        <p:attrNameLst>
                                          <p:attrName>ppt_x</p:attrName>
                                          <p:attrName>ppt_y</p:attrName>
                                        </p:attrNameLst>
                                      </p:cBhvr>
                                    </p:animMotion>
                                  </p:childTnLst>
                                </p:cTn>
                              </p:par>
                              <p:par>
                                <p:cTn id="14" presetID="0" presetClass="path" presetSubtype="0" accel="50000" decel="50000" fill="hold" nodeType="withEffect">
                                  <p:stCondLst>
                                    <p:cond delay="250"/>
                                  </p:stCondLst>
                                  <p:childTnLst>
                                    <p:animMotion origin="layout" path="M -4.40819E-7 -3.77516E-6 L 1.59944 -3.77516E-6 " pathEditMode="relative" ptsTypes="AA">
                                      <p:cBhvr>
                                        <p:cTn id="15" dur="2000" fill="hold"/>
                                        <p:tgtEl>
                                          <p:spTgt spid="33"/>
                                        </p:tgtEl>
                                        <p:attrNameLst>
                                          <p:attrName>ppt_x</p:attrName>
                                          <p:attrName>ppt_y</p:attrName>
                                        </p:attrNameLst>
                                      </p:cBhvr>
                                    </p:animMotion>
                                  </p:childTnLst>
                                </p:cTn>
                              </p:par>
                              <p:par>
                                <p:cTn id="16" presetID="0" presetClass="path" presetSubtype="0" accel="50000" decel="50000" fill="hold" nodeType="withEffect">
                                  <p:stCondLst>
                                    <p:cond delay="2500"/>
                                  </p:stCondLst>
                                  <p:childTnLst>
                                    <p:animMotion origin="layout" path="M -4.40819E-7 -3.77516E-6 L 1.59944 -3.77516E-6 " pathEditMode="relative" ptsTypes="AA">
                                      <p:cBhvr>
                                        <p:cTn id="17" dur="2000" fill="hold"/>
                                        <p:tgtEl>
                                          <p:spTgt spid="34"/>
                                        </p:tgtEl>
                                        <p:attrNameLst>
                                          <p:attrName>ppt_x</p:attrName>
                                          <p:attrName>ppt_y</p:attrName>
                                        </p:attrNameLst>
                                      </p:cBhvr>
                                    </p:animMotion>
                                  </p:childTnLst>
                                </p:cTn>
                              </p:par>
                              <p:par>
                                <p:cTn id="18" presetID="0" presetClass="path" presetSubtype="0" accel="50000" decel="50000" fill="hold" nodeType="withEffect">
                                  <p:stCondLst>
                                    <p:cond delay="700"/>
                                  </p:stCondLst>
                                  <p:childTnLst>
                                    <p:animMotion origin="layout" path="M -4.40819E-7 -3.77516E-6 L 1.59944 -3.77516E-6 " pathEditMode="relative" ptsTypes="AA">
                                      <p:cBhvr>
                                        <p:cTn id="19" dur="2000" fill="hold"/>
                                        <p:tgtEl>
                                          <p:spTgt spid="35"/>
                                        </p:tgtEl>
                                        <p:attrNameLst>
                                          <p:attrName>ppt_x</p:attrName>
                                          <p:attrName>ppt_y</p:attrName>
                                        </p:attrNameLst>
                                      </p:cBhvr>
                                    </p:animMotion>
                                  </p:childTnLst>
                                </p:cTn>
                              </p:par>
                              <p:par>
                                <p:cTn id="20" presetID="0" presetClass="path" presetSubtype="0" accel="50000" decel="50000" fill="hold" nodeType="withEffect">
                                  <p:stCondLst>
                                    <p:cond delay="1500"/>
                                  </p:stCondLst>
                                  <p:childTnLst>
                                    <p:animMotion origin="layout" path="M -4.40819E-7 -3.77516E-6 L 1.59944 -3.77516E-6 " pathEditMode="relative" ptsTypes="AA">
                                      <p:cBhvr>
                                        <p:cTn id="21" dur="2000" fill="hold"/>
                                        <p:tgtEl>
                                          <p:spTgt spid="36"/>
                                        </p:tgtEl>
                                        <p:attrNameLst>
                                          <p:attrName>ppt_x</p:attrName>
                                          <p:attrName>ppt_y</p:attrName>
                                        </p:attrNameLst>
                                      </p:cBhvr>
                                    </p:animMotion>
                                  </p:childTnLst>
                                </p:cTn>
                              </p:par>
                              <p:par>
                                <p:cTn id="22" presetID="0" presetClass="path" presetSubtype="0" accel="50000" decel="50000" fill="hold" nodeType="withEffect">
                                  <p:stCondLst>
                                    <p:cond delay="0"/>
                                  </p:stCondLst>
                                  <p:childTnLst>
                                    <p:animMotion origin="layout" path="M -4.40819E-7 -3.77516E-6 L 1.59944 -3.77516E-6 " pathEditMode="relative" ptsTypes="AA">
                                      <p:cBhvr>
                                        <p:cTn id="23" dur="2000" fill="hold"/>
                                        <p:tgtEl>
                                          <p:spTgt spid="37"/>
                                        </p:tgtEl>
                                        <p:attrNameLst>
                                          <p:attrName>ppt_x</p:attrName>
                                          <p:attrName>ppt_y</p:attrName>
                                        </p:attrNameLst>
                                      </p:cBhvr>
                                    </p:animMotion>
                                  </p:childTnLst>
                                </p:cTn>
                              </p:par>
                              <p:par>
                                <p:cTn id="24" presetID="0" presetClass="path" presetSubtype="0" accel="50000" decel="50000" fill="hold" nodeType="withEffect">
                                  <p:stCondLst>
                                    <p:cond delay="1900"/>
                                  </p:stCondLst>
                                  <p:childTnLst>
                                    <p:animMotion origin="layout" path="M -4.40819E-7 -3.77516E-6 L 1.59944 -3.77516E-6 " pathEditMode="relative" ptsTypes="AA">
                                      <p:cBhvr>
                                        <p:cTn id="25" dur="2000" fill="hold"/>
                                        <p:tgtEl>
                                          <p:spTgt spid="38"/>
                                        </p:tgtEl>
                                        <p:attrNameLst>
                                          <p:attrName>ppt_x</p:attrName>
                                          <p:attrName>ppt_y</p:attrName>
                                        </p:attrNameLst>
                                      </p:cBhvr>
                                    </p:animMotion>
                                  </p:childTnLst>
                                </p:cTn>
                              </p:par>
                              <p:par>
                                <p:cTn id="26" presetID="0" presetClass="path" presetSubtype="0" accel="50000" decel="50000" fill="hold" nodeType="withEffect">
                                  <p:stCondLst>
                                    <p:cond delay="2800"/>
                                  </p:stCondLst>
                                  <p:childTnLst>
                                    <p:animMotion origin="layout" path="M -4.40819E-7 -3.77516E-6 L 1.59944 -3.77516E-6 " pathEditMode="relative" ptsTypes="AA">
                                      <p:cBhvr>
                                        <p:cTn id="27" dur="2000" fill="hold"/>
                                        <p:tgtEl>
                                          <p:spTgt spid="39"/>
                                        </p:tgtEl>
                                        <p:attrNameLst>
                                          <p:attrName>ppt_x</p:attrName>
                                          <p:attrName>ppt_y</p:attrName>
                                        </p:attrNameLst>
                                      </p:cBhvr>
                                    </p:animMotion>
                                  </p:childTnLst>
                                </p:cTn>
                              </p:par>
                              <p:par>
                                <p:cTn id="28" presetID="0" presetClass="path" presetSubtype="0" accel="50000" decel="50000" fill="hold" nodeType="withEffect">
                                  <p:stCondLst>
                                    <p:cond delay="3200"/>
                                  </p:stCondLst>
                                  <p:childTnLst>
                                    <p:animMotion origin="layout" path="M -4.40819E-7 -3.77516E-6 L 1.59944 -3.77516E-6 " pathEditMode="relative" ptsTypes="AA">
                                      <p:cBhvr>
                                        <p:cTn id="29" dur="2000" fill="hold"/>
                                        <p:tgtEl>
                                          <p:spTgt spid="41"/>
                                        </p:tgtEl>
                                        <p:attrNameLst>
                                          <p:attrName>ppt_x</p:attrName>
                                          <p:attrName>ppt_y</p:attrName>
                                        </p:attrNameLst>
                                      </p:cBhvr>
                                    </p:animMotion>
                                  </p:childTnLst>
                                </p:cTn>
                              </p:par>
                              <p:par>
                                <p:cTn id="30" presetID="0" presetClass="path" presetSubtype="0" accel="50000" decel="50000" fill="hold" nodeType="withEffect">
                                  <p:stCondLst>
                                    <p:cond delay="1600"/>
                                  </p:stCondLst>
                                  <p:childTnLst>
                                    <p:animMotion origin="layout" path="M -4.40819E-7 -3.77516E-6 L 1.59944 -3.77516E-6 " pathEditMode="relative" ptsTypes="AA">
                                      <p:cBhvr>
                                        <p:cTn id="31" dur="2000" fill="hold"/>
                                        <p:tgtEl>
                                          <p:spTgt spid="43"/>
                                        </p:tgtEl>
                                        <p:attrNameLst>
                                          <p:attrName>ppt_x</p:attrName>
                                          <p:attrName>ppt_y</p:attrName>
                                        </p:attrNameLst>
                                      </p:cBhvr>
                                    </p:animMotion>
                                  </p:childTnLst>
                                </p:cTn>
                              </p:par>
                              <p:par>
                                <p:cTn id="32" presetID="0" presetClass="path" presetSubtype="0" accel="50000" decel="50000" fill="hold" nodeType="withEffect">
                                  <p:stCondLst>
                                    <p:cond delay="2800"/>
                                  </p:stCondLst>
                                  <p:childTnLst>
                                    <p:animMotion origin="layout" path="M -4.40819E-7 -3.77516E-6 L 1.59944 -3.77516E-6 " pathEditMode="relative" ptsTypes="AA">
                                      <p:cBhvr>
                                        <p:cTn id="33" dur="2000" fill="hold"/>
                                        <p:tgtEl>
                                          <p:spTgt spid="44"/>
                                        </p:tgtEl>
                                        <p:attrNameLst>
                                          <p:attrName>ppt_x</p:attrName>
                                          <p:attrName>ppt_y</p:attrName>
                                        </p:attrNameLst>
                                      </p:cBhvr>
                                    </p:animMotion>
                                  </p:childTnLst>
                                </p:cTn>
                              </p:par>
                              <p:par>
                                <p:cTn id="34" presetID="0" presetClass="path" presetSubtype="0" accel="50000" decel="50000" fill="hold" nodeType="withEffect">
                                  <p:stCondLst>
                                    <p:cond delay="3100"/>
                                  </p:stCondLst>
                                  <p:childTnLst>
                                    <p:animMotion origin="layout" path="M -4.40819E-7 -3.77516E-6 L 1.59944 -3.77516E-6 " pathEditMode="relative" ptsTypes="AA">
                                      <p:cBhvr>
                                        <p:cTn id="35" dur="2000" fill="hold"/>
                                        <p:tgtEl>
                                          <p:spTgt spid="47"/>
                                        </p:tgtEl>
                                        <p:attrNameLst>
                                          <p:attrName>ppt_x</p:attrName>
                                          <p:attrName>ppt_y</p:attrName>
                                        </p:attrNameLst>
                                      </p:cBhvr>
                                    </p:animMotion>
                                  </p:childTnLst>
                                </p:cTn>
                              </p:par>
                              <p:par>
                                <p:cTn id="36" presetID="0" presetClass="path" presetSubtype="0" accel="50000" decel="50000" fill="hold" nodeType="withEffect">
                                  <p:stCondLst>
                                    <p:cond delay="2600"/>
                                  </p:stCondLst>
                                  <p:childTnLst>
                                    <p:animMotion origin="layout" path="M -4.40819E-7 -3.77516E-6 L 1.59944 -3.77516E-6 " pathEditMode="relative" ptsTypes="AA">
                                      <p:cBhvr>
                                        <p:cTn id="37" dur="2000" fill="hold"/>
                                        <p:tgtEl>
                                          <p:spTgt spid="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1" name="Picture 10" descr="BerlinMod.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9" name="Oval 18"/>
          <p:cNvSpPr/>
          <p:nvPr/>
        </p:nvSpPr>
        <p:spPr>
          <a:xfrm>
            <a:off x="1143000" y="4419600"/>
            <a:ext cx="16002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914400" y="2286000"/>
            <a:ext cx="1113183" cy="12192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638800" y="5791200"/>
            <a:ext cx="39624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76600" y="3810000"/>
            <a:ext cx="2438400" cy="18288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791200" y="457200"/>
            <a:ext cx="1752600" cy="2895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982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6897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V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8" name="TextBox 7"/>
          <p:cNvSpPr txBox="1"/>
          <p:nvPr/>
        </p:nvSpPr>
        <p:spPr>
          <a:xfrm>
            <a:off x="4953000" y="2286000"/>
            <a:ext cx="2769508" cy="830997"/>
          </a:xfrm>
          <a:prstGeom prst="rect">
            <a:avLst/>
          </a:prstGeom>
          <a:noFill/>
        </p:spPr>
        <p:txBody>
          <a:bodyPr wrap="none" rtlCol="0">
            <a:spAutoFit/>
          </a:bodyPr>
          <a:lstStyle/>
          <a:p>
            <a:pPr algn="ctr"/>
            <a:r>
              <a:rPr lang="en-US" sz="2400" dirty="0" smtClean="0">
                <a:solidFill>
                  <a:schemeClr val="accent6"/>
                </a:solidFill>
              </a:rPr>
              <a:t>Visual Area V1: </a:t>
            </a:r>
          </a:p>
          <a:p>
            <a:pPr algn="ctr"/>
            <a:r>
              <a:rPr lang="en-US" sz="2400" dirty="0" smtClean="0">
                <a:solidFill>
                  <a:schemeClr val="accent6"/>
                </a:solidFill>
              </a:rPr>
              <a:t>Sensitive to Contrast</a:t>
            </a:r>
            <a:endParaRPr lang="en-US" sz="2400" dirty="0">
              <a:solidFill>
                <a:schemeClr val="accent6"/>
              </a:solidFill>
            </a:endParaRPr>
          </a:p>
        </p:txBody>
      </p:sp>
    </p:spTree>
    <p:extLst>
      <p:ext uri="{BB962C8B-B14F-4D97-AF65-F5344CB8AC3E}">
        <p14:creationId xmlns:p14="http://schemas.microsoft.com/office/powerpoint/2010/main" val="1563553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215" y="3352800"/>
            <a:ext cx="5240785" cy="3505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8" name="TextBox 7"/>
          <p:cNvSpPr txBox="1"/>
          <p:nvPr/>
        </p:nvSpPr>
        <p:spPr>
          <a:xfrm>
            <a:off x="4953000" y="2286000"/>
            <a:ext cx="2769508" cy="830997"/>
          </a:xfrm>
          <a:prstGeom prst="rect">
            <a:avLst/>
          </a:prstGeom>
          <a:noFill/>
        </p:spPr>
        <p:txBody>
          <a:bodyPr wrap="none" rtlCol="0">
            <a:spAutoFit/>
          </a:bodyPr>
          <a:lstStyle/>
          <a:p>
            <a:pPr algn="ctr"/>
            <a:r>
              <a:rPr lang="en-US" sz="2400" dirty="0" smtClean="0">
                <a:solidFill>
                  <a:schemeClr val="accent6"/>
                </a:solidFill>
              </a:rPr>
              <a:t>Visual Area V1: </a:t>
            </a:r>
          </a:p>
          <a:p>
            <a:pPr algn="ctr"/>
            <a:r>
              <a:rPr lang="en-US" sz="2400" dirty="0" smtClean="0">
                <a:solidFill>
                  <a:schemeClr val="accent6"/>
                </a:solidFill>
              </a:rPr>
              <a:t>Sensitive to Contrast</a:t>
            </a:r>
            <a:endParaRPr lang="en-US" sz="2400" dirty="0">
              <a:solidFill>
                <a:schemeClr val="accent6"/>
              </a:solidFill>
            </a:endParaRPr>
          </a:p>
        </p:txBody>
      </p:sp>
      <p:sp>
        <p:nvSpPr>
          <p:cNvPr id="9" name="TextBox 8"/>
          <p:cNvSpPr txBox="1"/>
          <p:nvPr/>
        </p:nvSpPr>
        <p:spPr>
          <a:xfrm>
            <a:off x="380999" y="3962400"/>
            <a:ext cx="4037283" cy="830997"/>
          </a:xfrm>
          <a:prstGeom prst="rect">
            <a:avLst/>
          </a:prstGeom>
          <a:noFill/>
        </p:spPr>
        <p:txBody>
          <a:bodyPr wrap="none" rtlCol="0">
            <a:spAutoFit/>
          </a:bodyPr>
          <a:lstStyle/>
          <a:p>
            <a:pPr algn="ctr"/>
            <a:r>
              <a:rPr lang="en-US" sz="2400" dirty="0" smtClean="0">
                <a:solidFill>
                  <a:schemeClr val="tx2">
                    <a:lumMod val="60000"/>
                    <a:lumOff val="40000"/>
                  </a:schemeClr>
                </a:solidFill>
              </a:rPr>
              <a:t>Visual Area </a:t>
            </a:r>
            <a:r>
              <a:rPr lang="en-US" sz="2400" dirty="0" err="1" smtClean="0">
                <a:solidFill>
                  <a:schemeClr val="tx2">
                    <a:lumMod val="60000"/>
                    <a:lumOff val="40000"/>
                  </a:schemeClr>
                </a:solidFill>
              </a:rPr>
              <a:t>hMT</a:t>
            </a:r>
            <a:r>
              <a:rPr lang="en-US" sz="2400" dirty="0" smtClean="0">
                <a:solidFill>
                  <a:schemeClr val="tx2">
                    <a:lumMod val="60000"/>
                    <a:lumOff val="40000"/>
                  </a:schemeClr>
                </a:solidFill>
              </a:rPr>
              <a:t>: </a:t>
            </a:r>
          </a:p>
          <a:p>
            <a:pPr algn="ctr"/>
            <a:r>
              <a:rPr lang="en-US" sz="2400" dirty="0" smtClean="0">
                <a:solidFill>
                  <a:schemeClr val="tx2">
                    <a:lumMod val="60000"/>
                    <a:lumOff val="40000"/>
                  </a:schemeClr>
                </a:solidFill>
              </a:rPr>
              <a:t>Sensitive to Motion Coherence</a:t>
            </a:r>
            <a:endParaRPr lang="en-US" sz="2400" dirty="0">
              <a:solidFill>
                <a:schemeClr val="tx2">
                  <a:lumMod val="60000"/>
                  <a:lumOff val="40000"/>
                </a:schemeClr>
              </a:solidFill>
            </a:endParaRPr>
          </a:p>
        </p:txBody>
      </p:sp>
    </p:spTree>
    <p:extLst>
      <p:ext uri="{BB962C8B-B14F-4D97-AF65-F5344CB8AC3E}">
        <p14:creationId xmlns:p14="http://schemas.microsoft.com/office/powerpoint/2010/main" val="4748109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11124</TotalTime>
  <Words>843</Words>
  <Application>Microsoft Macintosh PowerPoint</Application>
  <PresentationFormat>On-screen Show (4:3)</PresentationFormat>
  <Paragraphs>57</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GLab</cp:lastModifiedBy>
  <cp:revision>406</cp:revision>
  <dcterms:created xsi:type="dcterms:W3CDTF">2015-02-02T04:45:42Z</dcterms:created>
  <dcterms:modified xsi:type="dcterms:W3CDTF">2015-09-21T19:23:29Z</dcterms:modified>
</cp:coreProperties>
</file>